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74" r:id="rId4"/>
    <p:sldId id="277" r:id="rId5"/>
    <p:sldId id="263" r:id="rId6"/>
    <p:sldId id="275" r:id="rId7"/>
    <p:sldId id="276" r:id="rId8"/>
    <p:sldId id="262" r:id="rId9"/>
    <p:sldId id="278" r:id="rId10"/>
    <p:sldId id="264" r:id="rId11"/>
    <p:sldId id="265" r:id="rId12"/>
    <p:sldId id="266" r:id="rId13"/>
    <p:sldId id="267" r:id="rId14"/>
    <p:sldId id="271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3"/>
    <p:restoredTop sz="95680"/>
  </p:normalViewPr>
  <p:slideViewPr>
    <p:cSldViewPr snapToGrid="0">
      <p:cViewPr varScale="1">
        <p:scale>
          <a:sx n="139" d="100"/>
          <a:sy n="139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C6A42-3595-B64A-AFFC-B5C59A69425A}" type="datetimeFigureOut">
              <a:rPr lang="en-PT" smtClean="0"/>
              <a:t>3/2/23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C91DE-D285-C047-97BA-5D47A8154EB2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0929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EC5D-FC42-DF49-9BE3-0D702AEB48C7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5E5F-4464-B44E-AC29-FD100AC204D7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621F-61FA-2345-9BDC-0A0873EE394C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F564-EEB8-8443-8B15-C3B1DE718224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AFC1-8011-2F48-84CE-C4B64A6E3250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D291-E197-C24D-87F2-425872C8B2F2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152F-B841-BD40-BEEB-6D102881FE88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4208-D08F-5B4F-A6C2-9586B03F2CC5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58A8E-0A2A-0146-9132-CDFF58A23A29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5024-CE10-F445-9EEE-75113A308CF7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2664D-9FF1-844F-BF09-9E0F09F6D7B4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B7EE-2F5A-1B4B-A157-88200928D94A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4927-D202-5342-B99D-FFE19AC639C8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E6029-83FE-A34F-B5AB-2AF27751044E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3994-AF8C-2D4D-942F-514A2E1D2B39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E9B7-BA46-DF48-81C1-A562006C31FE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CAC66A4-6B85-9545-B75C-6130C2B3DEEB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27000" contras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7C2F242-E1C8-7648-8A4E-90397D6C77CA}" type="datetime1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6202-F9F7-6BFA-5C3E-93A52E9B9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Adversarial Search Methods for Two-Player Board Games 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3D006-6296-AE63-5496-8FD395EFE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T" dirty="0"/>
              <a:t>Halma Game</a:t>
            </a:r>
          </a:p>
          <a:p>
            <a:endParaRPr lang="en-PT" dirty="0"/>
          </a:p>
          <a:p>
            <a:r>
              <a:rPr lang="en-GB" dirty="0"/>
              <a:t>B</a:t>
            </a:r>
            <a:r>
              <a:rPr lang="en-PT" dirty="0"/>
              <a:t>y: Nikolas Ivakko &amp; Vasco Bartolomeu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71074-104E-1D2C-BAA5-2D3C388E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1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4E6D-1DEF-AA1B-DF2D-295430B9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816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Evaluation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F150-BF87-4C70-6811-047B74DB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1295"/>
            <a:ext cx="9905998" cy="4199906"/>
          </a:xfrm>
        </p:spPr>
        <p:txBody>
          <a:bodyPr/>
          <a:lstStyle/>
          <a:p>
            <a:r>
              <a:rPr lang="de-DE" dirty="0"/>
              <a:t>T</a:t>
            </a:r>
            <a:r>
              <a:rPr lang="en-PT"/>
              <a:t>wo </a:t>
            </a:r>
            <a:r>
              <a:rPr lang="en-PT" dirty="0"/>
              <a:t>main </a:t>
            </a:r>
            <a:r>
              <a:rPr lang="en-PT"/>
              <a:t>approaches :</a:t>
            </a:r>
            <a:endParaRPr lang="en-PT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Eucldian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, not </a:t>
            </a:r>
            <a:r>
              <a:rPr lang="de-DE" dirty="0" err="1"/>
              <a:t>self-occupied</a:t>
            </a:r>
            <a:r>
              <a:rPr lang="de-DE" dirty="0"/>
              <a:t> Square in Homebase</a:t>
            </a:r>
            <a:r>
              <a:rPr lang="en-PT"/>
              <a:t>.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subtracted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oppponents</a:t>
            </a:r>
            <a:r>
              <a:rPr lang="de-DE" dirty="0"/>
              <a:t>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en-PT"/>
              <a:t>Then </a:t>
            </a:r>
            <a:r>
              <a:rPr lang="de-DE" dirty="0"/>
              <a:t>Player will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, </a:t>
            </a:r>
            <a:r>
              <a:rPr lang="de-DE" dirty="0" err="1"/>
              <a:t>opponent</a:t>
            </a:r>
            <a:r>
              <a:rPr lang="de-DE" dirty="0"/>
              <a:t> </a:t>
            </a:r>
            <a:r>
              <a:rPr lang="de-DE" dirty="0" err="1"/>
              <a:t>assumed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endParaRPr lang="en-PT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Following</a:t>
            </a:r>
            <a:r>
              <a:rPr lang="de-DE" dirty="0"/>
              <a:t> same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1,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own </a:t>
            </a:r>
            <a:r>
              <a:rPr lang="de-DE" dirty="0" err="1"/>
              <a:t>benefit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subtration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- Further </a:t>
            </a:r>
            <a:r>
              <a:rPr lang="de-DE" dirty="0" err="1"/>
              <a:t>ideas</a:t>
            </a:r>
            <a:r>
              <a:rPr lang="de-DE" dirty="0"/>
              <a:t>: Board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,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homebase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EBDFF-B424-A9DF-268B-7687E924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9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27E8-451C-5D93-D792-14046264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29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Evaluation function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C00E-9E80-7495-A275-49C2A20F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BD45E-0765-FCD0-89C9-5E50C8FB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148" y="1767443"/>
            <a:ext cx="4196527" cy="39188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B6C7F7-C742-932C-D4C1-B3A7936DB421}"/>
              </a:ext>
            </a:extLst>
          </p:cNvPr>
          <p:cNvCxnSpPr/>
          <p:nvPr/>
        </p:nvCxnSpPr>
        <p:spPr>
          <a:xfrm flipH="1">
            <a:off x="4726379" y="2434442"/>
            <a:ext cx="1805050" cy="1721922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FC82F-80DF-8782-AD13-6409774FE9FA}"/>
              </a:ext>
            </a:extLst>
          </p:cNvPr>
          <p:cNvCxnSpPr>
            <a:cxnSpLocks/>
          </p:cNvCxnSpPr>
          <p:nvPr/>
        </p:nvCxnSpPr>
        <p:spPr>
          <a:xfrm flipH="1">
            <a:off x="4726379" y="2435432"/>
            <a:ext cx="1805050" cy="217813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8258A-32F7-BBEC-C49E-58A1BDDC7948}"/>
              </a:ext>
            </a:extLst>
          </p:cNvPr>
          <p:cNvCxnSpPr>
            <a:cxnSpLocks/>
          </p:cNvCxnSpPr>
          <p:nvPr/>
        </p:nvCxnSpPr>
        <p:spPr>
          <a:xfrm flipH="1">
            <a:off x="4726379" y="2435432"/>
            <a:ext cx="1805050" cy="262197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5DE80-A06D-9917-C316-0DA77F1F7B58}"/>
              </a:ext>
            </a:extLst>
          </p:cNvPr>
          <p:cNvCxnSpPr>
            <a:cxnSpLocks/>
          </p:cNvCxnSpPr>
          <p:nvPr/>
        </p:nvCxnSpPr>
        <p:spPr>
          <a:xfrm flipH="1">
            <a:off x="4726379" y="2435432"/>
            <a:ext cx="1805050" cy="299753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A46BF0-6E01-B32A-1F3E-1C05950BE0DE}"/>
              </a:ext>
            </a:extLst>
          </p:cNvPr>
          <p:cNvCxnSpPr>
            <a:cxnSpLocks/>
          </p:cNvCxnSpPr>
          <p:nvPr/>
        </p:nvCxnSpPr>
        <p:spPr>
          <a:xfrm flipH="1">
            <a:off x="5198733" y="2421083"/>
            <a:ext cx="1332696" cy="22194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464D57-6E90-D790-75FA-8857A8859A00}"/>
              </a:ext>
            </a:extLst>
          </p:cNvPr>
          <p:cNvCxnSpPr>
            <a:cxnSpLocks/>
          </p:cNvCxnSpPr>
          <p:nvPr/>
        </p:nvCxnSpPr>
        <p:spPr>
          <a:xfrm flipH="1">
            <a:off x="5195454" y="2434442"/>
            <a:ext cx="1335975" cy="262296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98EFC2-DDBF-2991-7DAB-46970C55FB3C}"/>
              </a:ext>
            </a:extLst>
          </p:cNvPr>
          <p:cNvCxnSpPr>
            <a:cxnSpLocks/>
          </p:cNvCxnSpPr>
          <p:nvPr/>
        </p:nvCxnSpPr>
        <p:spPr>
          <a:xfrm flipH="1">
            <a:off x="5640779" y="2434442"/>
            <a:ext cx="890650" cy="263632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716A9-DECE-9C33-940C-30C19705039B}"/>
              </a:ext>
            </a:extLst>
          </p:cNvPr>
          <p:cNvCxnSpPr>
            <a:cxnSpLocks/>
          </p:cNvCxnSpPr>
          <p:nvPr/>
        </p:nvCxnSpPr>
        <p:spPr>
          <a:xfrm flipH="1">
            <a:off x="6086104" y="2434442"/>
            <a:ext cx="445325" cy="310341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D4EB0-277F-F42C-482A-1CE2F0BE5806}"/>
              </a:ext>
            </a:extLst>
          </p:cNvPr>
          <p:cNvCxnSpPr>
            <a:cxnSpLocks/>
          </p:cNvCxnSpPr>
          <p:nvPr/>
        </p:nvCxnSpPr>
        <p:spPr>
          <a:xfrm flipH="1">
            <a:off x="5195454" y="2434442"/>
            <a:ext cx="1335975" cy="301188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6EB96D-5165-E820-CC52-A1F7E6C94C13}"/>
              </a:ext>
            </a:extLst>
          </p:cNvPr>
          <p:cNvCxnSpPr>
            <a:cxnSpLocks/>
          </p:cNvCxnSpPr>
          <p:nvPr/>
        </p:nvCxnSpPr>
        <p:spPr>
          <a:xfrm flipH="1">
            <a:off x="5628904" y="2434442"/>
            <a:ext cx="902525" cy="310341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3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6431-F3BC-BB7E-0C2B-2E344589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123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/>
              <a:t>Game </a:t>
            </a:r>
            <a:r>
              <a:rPr lang="de-DE"/>
              <a:t>Implementation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0CBF6-B96D-3233-2B86-2DB8356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1922"/>
            <a:ext cx="5570283" cy="2619376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Two-player game defintion</a:t>
            </a:r>
          </a:p>
          <a:p>
            <a:r>
              <a:rPr lang="de-DE"/>
              <a:t>Agent:</a:t>
            </a:r>
          </a:p>
          <a:p>
            <a:pPr lvl="1"/>
            <a:r>
              <a:rPr lang="de-DE"/>
              <a:t>Specification of evaluation function used by each „Agent“</a:t>
            </a:r>
          </a:p>
          <a:p>
            <a:pPr lvl="1"/>
            <a:r>
              <a:rPr lang="de-DE"/>
              <a:t>Tree Search depth</a:t>
            </a:r>
          </a:p>
          <a:p>
            <a:r>
              <a:rPr lang="de-DE"/>
              <a:t>Human/ Random:</a:t>
            </a:r>
          </a:p>
          <a:p>
            <a:pPr lvl="1"/>
            <a:r>
              <a:rPr lang="de-DE"/>
              <a:t>Choose Move to execute</a:t>
            </a:r>
          </a:p>
          <a:p>
            <a:r>
              <a:rPr lang="de-DE"/>
              <a:t>Overall Score representation and Duration</a:t>
            </a:r>
          </a:p>
          <a:p>
            <a:r>
              <a:rPr lang="de-DE"/>
              <a:t>Game Process visualization possible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EF4C6-8A90-02C8-C6D1-23F611C5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267C3-6768-7D77-AB3E-33EE60CFC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4" t="39033" r="13564" b="34029"/>
          <a:stretch/>
        </p:blipFill>
        <p:spPr>
          <a:xfrm>
            <a:off x="1141412" y="4412199"/>
            <a:ext cx="5570284" cy="14001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E12537-40FE-5227-F787-3B22B72E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39" y="609600"/>
            <a:ext cx="1744394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892-0671-7193-087D-B6D2680D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985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Human interface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7886-30CF-1FA5-C6A6-301B3E37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630445"/>
            <a:ext cx="5741987" cy="2173184"/>
          </a:xfrm>
        </p:spPr>
        <p:txBody>
          <a:bodyPr>
            <a:normAutofit/>
          </a:bodyPr>
          <a:lstStyle/>
          <a:p>
            <a:r>
              <a:rPr lang="en-PT"/>
              <a:t>interact </a:t>
            </a:r>
            <a:r>
              <a:rPr lang="en-PT" dirty="0"/>
              <a:t>with the game for each </a:t>
            </a:r>
            <a:r>
              <a:rPr lang="en-PT"/>
              <a:t>turn :</a:t>
            </a:r>
            <a:endParaRPr lang="en-PT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Index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moved</a:t>
            </a:r>
            <a:endParaRPr lang="en-PT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Move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61F20-4F65-6D68-AADE-6C357D33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AE2337-7243-252E-F17D-E849AC6A6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6" t="52532" r="27166" b="22790"/>
          <a:stretch/>
        </p:blipFill>
        <p:spPr>
          <a:xfrm>
            <a:off x="469900" y="3982354"/>
            <a:ext cx="46990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D02DF-1BF9-B1FB-0D50-79ACAE57A630}"/>
              </a:ext>
            </a:extLst>
          </p:cNvPr>
          <p:cNvSpPr txBox="1"/>
          <p:nvPr/>
        </p:nvSpPr>
        <p:spPr>
          <a:xfrm>
            <a:off x="6211887" y="1630445"/>
            <a:ext cx="5080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sz="2000" dirty="0"/>
              <a:t>In case </a:t>
            </a:r>
            <a:r>
              <a:rPr lang="en-PT" sz="2000"/>
              <a:t>there </a:t>
            </a:r>
            <a:r>
              <a:rPr lang="de-DE" sz="2000" dirty="0" err="1"/>
              <a:t>of</a:t>
            </a:r>
            <a:r>
              <a:rPr lang="en-PT" sz="2000"/>
              <a:t> multiple jumps</a:t>
            </a:r>
            <a:r>
              <a:rPr lang="de-DE" sz="2000" dirty="0"/>
              <a:t> possible:</a:t>
            </a:r>
            <a:r>
              <a:rPr lang="en-PT" sz="2000"/>
              <a:t> 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Option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terminate</a:t>
            </a:r>
            <a:r>
              <a:rPr lang="de-DE" sz="2000" dirty="0"/>
              <a:t> turn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Execute </a:t>
            </a:r>
            <a:r>
              <a:rPr lang="de-DE" sz="2000" dirty="0" err="1"/>
              <a:t>new</a:t>
            </a:r>
            <a:r>
              <a:rPr lang="de-DE" sz="2000" dirty="0"/>
              <a:t> jump</a:t>
            </a:r>
            <a:endParaRPr lang="en-PT" sz="2000" dirty="0"/>
          </a:p>
          <a:p>
            <a:endParaRPr lang="en-PT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3BB37F-0F2D-CE58-A3AA-F871EB6CB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4" t="51526" r="32538" b="6664"/>
          <a:stretch/>
        </p:blipFill>
        <p:spPr>
          <a:xfrm>
            <a:off x="6402387" y="3932152"/>
            <a:ext cx="4699000" cy="21731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EF6A7EE-5EC4-658E-BFD9-A514FDE503E2}"/>
              </a:ext>
            </a:extLst>
          </p:cNvPr>
          <p:cNvSpPr/>
          <p:nvPr/>
        </p:nvSpPr>
        <p:spPr>
          <a:xfrm>
            <a:off x="3384000" y="4860000"/>
            <a:ext cx="35560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DC56D-0F30-BFA8-0526-A4801E812E29}"/>
              </a:ext>
            </a:extLst>
          </p:cNvPr>
          <p:cNvSpPr/>
          <p:nvPr/>
        </p:nvSpPr>
        <p:spPr>
          <a:xfrm>
            <a:off x="3348000" y="5040000"/>
            <a:ext cx="66730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955DCE-8FCE-E165-A9E8-EA8576F1DB19}"/>
              </a:ext>
            </a:extLst>
          </p:cNvPr>
          <p:cNvSpPr/>
          <p:nvPr/>
        </p:nvSpPr>
        <p:spPr>
          <a:xfrm>
            <a:off x="9756000" y="3924000"/>
            <a:ext cx="288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A59ABE-D9DE-7A3A-BE78-3D4092118B65}"/>
              </a:ext>
            </a:extLst>
          </p:cNvPr>
          <p:cNvSpPr/>
          <p:nvPr/>
        </p:nvSpPr>
        <p:spPr>
          <a:xfrm>
            <a:off x="9684000" y="4032000"/>
            <a:ext cx="576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0B81C0-607A-638C-3E06-B030934B6242}"/>
              </a:ext>
            </a:extLst>
          </p:cNvPr>
          <p:cNvSpPr/>
          <p:nvPr/>
        </p:nvSpPr>
        <p:spPr>
          <a:xfrm>
            <a:off x="10152000" y="4212000"/>
            <a:ext cx="288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8E756A-15B0-50F4-3D6C-7F55D8364BC0}"/>
              </a:ext>
            </a:extLst>
          </p:cNvPr>
          <p:cNvSpPr/>
          <p:nvPr/>
        </p:nvSpPr>
        <p:spPr>
          <a:xfrm>
            <a:off x="10152000" y="4536000"/>
            <a:ext cx="252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B535F8-A0A0-8389-1523-AAB98B42CB70}"/>
              </a:ext>
            </a:extLst>
          </p:cNvPr>
          <p:cNvCxnSpPr/>
          <p:nvPr/>
        </p:nvCxnSpPr>
        <p:spPr>
          <a:xfrm>
            <a:off x="7200000" y="5004000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461C95-B39A-2793-3EBE-F5122A280E58}"/>
              </a:ext>
            </a:extLst>
          </p:cNvPr>
          <p:cNvCxnSpPr>
            <a:cxnSpLocks/>
          </p:cNvCxnSpPr>
          <p:nvPr/>
        </p:nvCxnSpPr>
        <p:spPr>
          <a:xfrm>
            <a:off x="7524000" y="5018744"/>
            <a:ext cx="0" cy="246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5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46AA-CB10-22AB-76BC-7EAA3490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4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Result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DC61F-7648-650E-13EA-F2485563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1560C1-A7C0-48F6-331E-4F5B3F53D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2" t="56931" r="61317" b="18392"/>
          <a:stretch/>
        </p:blipFill>
        <p:spPr>
          <a:xfrm>
            <a:off x="1562100" y="2938475"/>
            <a:ext cx="2959100" cy="1778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D57F2-F5BF-8DE7-1F38-0BFAFF84B026}"/>
              </a:ext>
            </a:extLst>
          </p:cNvPr>
          <p:cNvSpPr txBox="1"/>
          <p:nvPr/>
        </p:nvSpPr>
        <p:spPr>
          <a:xfrm>
            <a:off x="1467319" y="2048985"/>
            <a:ext cx="280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400" dirty="0"/>
              <a:t>A</a:t>
            </a:r>
            <a:r>
              <a:rPr lang="en-PT" sz="1400" dirty="0"/>
              <a:t>gent 1 ( Random )</a:t>
            </a:r>
          </a:p>
          <a:p>
            <a:pPr marL="0" indent="0" algn="ctr">
              <a:buNone/>
            </a:pPr>
            <a:endParaRPr lang="en-PT" sz="1400" dirty="0"/>
          </a:p>
          <a:p>
            <a:pPr marL="0" indent="0" algn="ctr">
              <a:buNone/>
            </a:pPr>
            <a:r>
              <a:rPr lang="en-PT" sz="1400" dirty="0"/>
              <a:t>AGENT 2 (EVAL_2, DEPTH = 1)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7084B1C-71B2-1501-0DF4-7321358BC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6" t="53632" r="63867" b="21690"/>
          <a:stretch/>
        </p:blipFill>
        <p:spPr>
          <a:xfrm>
            <a:off x="6430048" y="2938475"/>
            <a:ext cx="2778050" cy="18543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BF136-6E35-CC56-478E-EB9DAF541F73}"/>
              </a:ext>
            </a:extLst>
          </p:cNvPr>
          <p:cNvSpPr txBox="1"/>
          <p:nvPr/>
        </p:nvSpPr>
        <p:spPr>
          <a:xfrm>
            <a:off x="6424761" y="2124397"/>
            <a:ext cx="280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400" dirty="0"/>
              <a:t>A</a:t>
            </a:r>
            <a:r>
              <a:rPr lang="en-PT" sz="1400" dirty="0"/>
              <a:t>gent 1 ( Random )</a:t>
            </a:r>
          </a:p>
          <a:p>
            <a:pPr marL="0" indent="0" algn="ctr">
              <a:buNone/>
            </a:pPr>
            <a:endParaRPr lang="en-PT" sz="1400" dirty="0"/>
          </a:p>
          <a:p>
            <a:pPr marL="0" indent="0" algn="ctr">
              <a:buNone/>
            </a:pPr>
            <a:r>
              <a:rPr lang="en-PT" sz="1400" dirty="0"/>
              <a:t>AGENT 2 (EVAL_1, DEPTH = 1)</a:t>
            </a:r>
          </a:p>
        </p:txBody>
      </p:sp>
    </p:spTree>
    <p:extLst>
      <p:ext uri="{BB962C8B-B14F-4D97-AF65-F5344CB8AC3E}">
        <p14:creationId xmlns:p14="http://schemas.microsoft.com/office/powerpoint/2010/main" val="150743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2F5C-1B22-6D49-5CE1-8C7C6174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017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Result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DD51-CF30-8E7F-ED04-ACBA03CE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370286-74EC-83F4-C551-4F7E0457A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3" t="61084" r="63767" b="12772"/>
          <a:stretch/>
        </p:blipFill>
        <p:spPr>
          <a:xfrm>
            <a:off x="770099" y="2483882"/>
            <a:ext cx="1914199" cy="15367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F2505CD-70B0-F9BE-9662-0AFA03A0A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6" t="35429" r="61480" b="39405"/>
          <a:stretch/>
        </p:blipFill>
        <p:spPr>
          <a:xfrm>
            <a:off x="3500761" y="2501900"/>
            <a:ext cx="2378880" cy="153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DEE55-99A1-E4F2-F565-C4AE04D23275}"/>
              </a:ext>
            </a:extLst>
          </p:cNvPr>
          <p:cNvSpPr txBox="1"/>
          <p:nvPr/>
        </p:nvSpPr>
        <p:spPr>
          <a:xfrm>
            <a:off x="3285990" y="1745218"/>
            <a:ext cx="280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400" dirty="0"/>
              <a:t>A</a:t>
            </a:r>
            <a:r>
              <a:rPr lang="en-PT" sz="1400" dirty="0"/>
              <a:t>gent 1 ( EVAL_1, DEPTH = 2)</a:t>
            </a:r>
          </a:p>
          <a:p>
            <a:pPr marL="0" indent="0" algn="ctr">
              <a:buNone/>
            </a:pPr>
            <a:endParaRPr lang="en-PT" sz="1400" dirty="0"/>
          </a:p>
          <a:p>
            <a:pPr marL="0" indent="0" algn="ctr">
              <a:buNone/>
            </a:pPr>
            <a:r>
              <a:rPr lang="en-PT" sz="1400" dirty="0"/>
              <a:t>AGENT 2 (EVAL_1, DEPTH =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627C-D24F-A662-45EE-E1D5BCABEE43}"/>
              </a:ext>
            </a:extLst>
          </p:cNvPr>
          <p:cNvSpPr txBox="1"/>
          <p:nvPr/>
        </p:nvSpPr>
        <p:spPr>
          <a:xfrm>
            <a:off x="322988" y="1745218"/>
            <a:ext cx="280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400" dirty="0"/>
              <a:t>A</a:t>
            </a:r>
            <a:r>
              <a:rPr lang="en-PT" sz="1400" dirty="0"/>
              <a:t>gent 1 ( EVAL_1, DEPTH =1)</a:t>
            </a:r>
          </a:p>
          <a:p>
            <a:pPr marL="0" indent="0" algn="ctr">
              <a:buNone/>
            </a:pPr>
            <a:endParaRPr lang="en-PT" sz="1400" dirty="0"/>
          </a:p>
          <a:p>
            <a:pPr marL="0" indent="0" algn="ctr">
              <a:buNone/>
            </a:pPr>
            <a:r>
              <a:rPr lang="en-PT" sz="1400" dirty="0"/>
              <a:t>AGENT 2 (EVAL_1, DEPTH = 1)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FC0022F-5234-014E-5C66-229FD577F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3" t="36652" r="62379" b="39404"/>
          <a:stretch/>
        </p:blipFill>
        <p:spPr>
          <a:xfrm>
            <a:off x="6347151" y="2501900"/>
            <a:ext cx="2382553" cy="1536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C1C86F-C017-51A4-30FF-D2C201C092F5}"/>
              </a:ext>
            </a:extLst>
          </p:cNvPr>
          <p:cNvSpPr txBox="1"/>
          <p:nvPr/>
        </p:nvSpPr>
        <p:spPr>
          <a:xfrm>
            <a:off x="6094412" y="1763236"/>
            <a:ext cx="280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400" dirty="0"/>
              <a:t>A</a:t>
            </a:r>
            <a:r>
              <a:rPr lang="en-PT" sz="1400" dirty="0"/>
              <a:t>gent 1 ( EVAL_1, DEPTH = 2)</a:t>
            </a:r>
          </a:p>
          <a:p>
            <a:pPr marL="0" indent="0" algn="ctr">
              <a:buNone/>
            </a:pPr>
            <a:endParaRPr lang="en-PT" sz="1400" dirty="0"/>
          </a:p>
          <a:p>
            <a:pPr marL="0" indent="0" algn="ctr">
              <a:buNone/>
            </a:pPr>
            <a:r>
              <a:rPr lang="en-PT" sz="1400" dirty="0"/>
              <a:t>AGENT 2 (EVAL_2, DEPTH = 2)</a:t>
            </a:r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F00148-87D3-F8AD-0F5D-3A432C1AA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50333" r="62380" b="25966"/>
          <a:stretch/>
        </p:blipFill>
        <p:spPr>
          <a:xfrm>
            <a:off x="9197214" y="2501900"/>
            <a:ext cx="2526027" cy="1536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87B344-E06F-7E95-0C14-61A0DC4EC892}"/>
              </a:ext>
            </a:extLst>
          </p:cNvPr>
          <p:cNvSpPr txBox="1"/>
          <p:nvPr/>
        </p:nvSpPr>
        <p:spPr>
          <a:xfrm>
            <a:off x="9056016" y="1763236"/>
            <a:ext cx="280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1400" dirty="0"/>
              <a:t>A</a:t>
            </a:r>
            <a:r>
              <a:rPr lang="en-PT" sz="1400" dirty="0"/>
              <a:t>gent 1 ( EVAL_1, DEPTH = 3)</a:t>
            </a:r>
          </a:p>
          <a:p>
            <a:pPr marL="0" indent="0" algn="ctr">
              <a:buNone/>
            </a:pPr>
            <a:endParaRPr lang="en-PT" sz="1400" dirty="0"/>
          </a:p>
          <a:p>
            <a:pPr marL="0" indent="0" algn="ctr">
              <a:buNone/>
            </a:pPr>
            <a:r>
              <a:rPr lang="en-PT" sz="1400" dirty="0"/>
              <a:t>AGENT 2 (EVAL_2, DEPTH = 2)</a:t>
            </a:r>
          </a:p>
        </p:txBody>
      </p:sp>
    </p:spTree>
    <p:extLst>
      <p:ext uri="{BB962C8B-B14F-4D97-AF65-F5344CB8AC3E}">
        <p14:creationId xmlns:p14="http://schemas.microsoft.com/office/powerpoint/2010/main" val="287494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443A-BC7A-69DA-EF66-44DF7A3C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71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B88EE-E0EF-F235-FDB1-B63483F06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6701"/>
            <a:ext cx="9905998" cy="4254500"/>
          </a:xfrm>
        </p:spPr>
        <p:txBody>
          <a:bodyPr/>
          <a:lstStyle/>
          <a:p>
            <a:r>
              <a:rPr lang="en-PT" dirty="0"/>
              <a:t>To finalize this presentation we would like to point out a few aspects of the algorithm implemented:</a:t>
            </a:r>
          </a:p>
          <a:p>
            <a:pPr marL="457200" indent="-457200">
              <a:buFont typeface="+mj-lt"/>
              <a:buAutoNum type="arabicPeriod"/>
            </a:pPr>
            <a:r>
              <a:rPr lang="en-PT"/>
              <a:t>Algorithm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last </a:t>
            </a:r>
            <a:r>
              <a:rPr lang="de-DE" dirty="0" err="1"/>
              <a:t>move</a:t>
            </a:r>
            <a:endParaRPr lang="en-PT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Human Interface </a:t>
            </a:r>
            <a:r>
              <a:rPr lang="de-DE" dirty="0" err="1"/>
              <a:t>can</a:t>
            </a:r>
            <a:r>
              <a:rPr lang="de-DE" dirty="0"/>
              <a:t> crash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infeasible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endParaRPr lang="en-PT" dirty="0"/>
          </a:p>
          <a:p>
            <a:pPr marL="457200" indent="-457200">
              <a:buFont typeface="+mj-lt"/>
              <a:buAutoNum type="arabicPeriod"/>
            </a:pPr>
            <a:r>
              <a:rPr lang="en-PT" dirty="0"/>
              <a:t>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426F4-73C4-922C-9980-F96C4526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1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2EF2-E2A0-493B-CC76-F73779A1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766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Agenda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57BB-1941-06D5-2982-3AB143192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86297"/>
            <a:ext cx="9905998" cy="41049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Problem Definition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Halma?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Adversarial</a:t>
            </a:r>
            <a:r>
              <a:rPr lang="de-DE" dirty="0"/>
              <a:t> Search</a:t>
            </a:r>
          </a:p>
          <a:p>
            <a:pPr>
              <a:lnSpc>
                <a:spcPct val="150000"/>
              </a:lnSpc>
            </a:pPr>
            <a:r>
              <a:rPr lang="de-DE" dirty="0"/>
              <a:t>State </a:t>
            </a:r>
            <a:r>
              <a:rPr lang="de-DE" dirty="0" err="1"/>
              <a:t>Representation</a:t>
            </a:r>
            <a:r>
              <a:rPr lang="de-DE" dirty="0"/>
              <a:t> Halma</a:t>
            </a:r>
          </a:p>
          <a:p>
            <a:pPr>
              <a:lnSpc>
                <a:spcPct val="150000"/>
              </a:lnSpc>
            </a:pPr>
            <a:r>
              <a:rPr lang="de-DE" dirty="0"/>
              <a:t>Minimax </a:t>
            </a:r>
            <a:r>
              <a:rPr lang="de-DE" dirty="0" err="1"/>
              <a:t>Algorithm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Evaluation </a:t>
            </a:r>
            <a:r>
              <a:rPr lang="de-DE" dirty="0" err="1"/>
              <a:t>Functions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Human Interface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9429F-4CBB-BE1F-90B9-6E22F644C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0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2F05-F538-598E-168B-84916F27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173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Adversarial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7055-7AAC-FD6A-9394-62EA44E8B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3797"/>
            <a:ext cx="9905998" cy="4057403"/>
          </a:xfrm>
        </p:spPr>
        <p:txBody>
          <a:bodyPr>
            <a:normAutofit/>
          </a:bodyPr>
          <a:lstStyle/>
          <a:p>
            <a:r>
              <a:rPr lang="en-GB" b="0" i="0" u="none" strike="noStrike" dirty="0">
                <a:solidFill>
                  <a:srgbClr val="D1D5DB"/>
                </a:solidFill>
                <a:effectLst/>
                <a:latin typeface="+mj-lt"/>
              </a:rPr>
              <a:t>Search algorithm used in artificial intelligence </a:t>
            </a:r>
          </a:p>
          <a:p>
            <a:r>
              <a:rPr lang="en-GB" b="0" i="0" u="none" strike="noStrike" dirty="0">
                <a:solidFill>
                  <a:srgbClr val="D1D5DB"/>
                </a:solidFill>
                <a:effectLst/>
                <a:latin typeface="+mj-lt"/>
              </a:rPr>
              <a:t>In game theory: find best strategy in competitive games (here: two-player board game)</a:t>
            </a:r>
          </a:p>
          <a:p>
            <a:r>
              <a:rPr lang="en-GB" dirty="0">
                <a:solidFill>
                  <a:srgbClr val="D1D5DB"/>
                </a:solidFill>
                <a:effectLst/>
                <a:latin typeface="+mj-lt"/>
              </a:rPr>
              <a:t>Maximizing/Minimizing own/opponents utility, respectively</a:t>
            </a:r>
          </a:p>
          <a:p>
            <a:r>
              <a:rPr lang="en-GB" dirty="0">
                <a:solidFill>
                  <a:srgbClr val="D1D5DB"/>
                </a:solidFill>
                <a:effectLst/>
                <a:latin typeface="+mj-lt"/>
              </a:rPr>
              <a:t>In board games popular due to determinism and completely  observable environment</a:t>
            </a:r>
          </a:p>
          <a:p>
            <a:r>
              <a:rPr lang="en-GB" b="0" i="0" u="none" strike="noStrike" dirty="0">
                <a:solidFill>
                  <a:srgbClr val="D1D5DB"/>
                </a:solidFill>
                <a:effectLst/>
                <a:latin typeface="+mj-lt"/>
              </a:rPr>
              <a:t>Minimax Algorithm with usage of Alpha Beta cuts</a:t>
            </a:r>
          </a:p>
          <a:p>
            <a:r>
              <a:rPr lang="en-GB" b="0" i="0" u="none" strike="noStrike" dirty="0">
                <a:solidFill>
                  <a:srgbClr val="D1D5DB"/>
                </a:solidFill>
                <a:effectLst/>
                <a:latin typeface="+mj-lt"/>
              </a:rPr>
              <a:t>Monte Carlo Tree Search</a:t>
            </a:r>
          </a:p>
          <a:p>
            <a:pPr algn="l"/>
            <a:r>
              <a:rPr lang="en-GB" b="0" i="0" u="none" strike="noStrike" dirty="0">
                <a:solidFill>
                  <a:srgbClr val="D1D5DB"/>
                </a:solidFill>
                <a:effectLst/>
                <a:latin typeface="+mj-lt"/>
              </a:rPr>
              <a:t>Selection of best move</a:t>
            </a:r>
            <a:endParaRPr lang="en-PT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50377-84C2-771E-6A81-E1F7E783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8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215-651A-DB0A-15F5-9797AA41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1906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Minimax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3596-F08A-263C-AB2A-58F3C605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800225"/>
            <a:ext cx="6573684" cy="40830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b="0" i="0" u="none" strike="noStrike" dirty="0">
                <a:effectLst/>
                <a:latin typeface="+mj-lt"/>
              </a:rPr>
              <a:t>Goal: find best move</a:t>
            </a:r>
          </a:p>
          <a:p>
            <a:pPr>
              <a:lnSpc>
                <a:spcPct val="90000"/>
              </a:lnSpc>
            </a:pPr>
            <a:r>
              <a:rPr lang="en-GB" b="0" i="0" u="none" strike="noStrike" dirty="0">
                <a:effectLst/>
                <a:latin typeface="+mj-lt"/>
              </a:rPr>
              <a:t>Assumption: Opponent is optimal</a:t>
            </a:r>
          </a:p>
          <a:p>
            <a:pPr>
              <a:lnSpc>
                <a:spcPct val="90000"/>
              </a:lnSpc>
            </a:pPr>
            <a:r>
              <a:rPr lang="en-GB" b="0" i="0" u="none" strike="noStrike" dirty="0">
                <a:effectLst/>
                <a:latin typeface="+mj-lt"/>
              </a:rPr>
              <a:t>Choosing best possible outcome while considering opponents positions</a:t>
            </a:r>
          </a:p>
          <a:p>
            <a:pPr>
              <a:lnSpc>
                <a:spcPct val="90000"/>
              </a:lnSpc>
            </a:pPr>
            <a:r>
              <a:rPr lang="en-GB" b="0" i="0" u="none" strike="noStrike" dirty="0">
                <a:effectLst/>
                <a:latin typeface="+mj-lt"/>
              </a:rPr>
              <a:t>Depth first </a:t>
            </a:r>
            <a:r>
              <a:rPr lang="en-GB" dirty="0">
                <a:effectLst/>
                <a:latin typeface="+mj-lt"/>
              </a:rPr>
              <a:t>tree building until given maximum depth</a:t>
            </a:r>
          </a:p>
          <a:p>
            <a:pPr>
              <a:lnSpc>
                <a:spcPct val="90000"/>
              </a:lnSpc>
            </a:pPr>
            <a:r>
              <a:rPr lang="en-GB" dirty="0">
                <a:effectLst/>
                <a:latin typeface="+mj-lt"/>
              </a:rPr>
              <a:t>Score assignment through evaluation function to terminal states</a:t>
            </a:r>
            <a:endParaRPr lang="en-GB" b="0" i="0" u="none" strike="noStrike" dirty="0">
              <a:effectLst/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GB" b="0" i="0" u="none" strike="noStrike" dirty="0">
                <a:effectLst/>
                <a:latin typeface="+mj-lt"/>
              </a:rPr>
              <a:t>Recursive state-tree exploration (backpropagation to root node)</a:t>
            </a:r>
          </a:p>
          <a:p>
            <a:pPr>
              <a:lnSpc>
                <a:spcPct val="90000"/>
              </a:lnSpc>
            </a:pPr>
            <a:r>
              <a:rPr lang="en-GB" dirty="0"/>
              <a:t>Alternating min/max consideration</a:t>
            </a:r>
            <a:br>
              <a:rPr lang="en-GB" sz="1300" dirty="0"/>
            </a:br>
            <a:endParaRPr lang="en-PT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33A41-C933-2227-7502-56114C8B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FEUP - Mestrado em Engenharia e Ciência de Dados - Artificial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484AD-46C2-EB59-4DAD-34D52F88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9" y="1490332"/>
            <a:ext cx="3976788" cy="355729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6776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84E5-55AE-5AB9-9AF0-C6CD06FF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Alpha-beta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E379-14C7-BF2C-16AC-762289057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GB" sz="1900" b="0" i="0" u="none" strike="noStrike" dirty="0">
                <a:effectLst/>
                <a:latin typeface="+mj-lt"/>
              </a:rPr>
              <a:t>Enhancement through alpha-beta pruning</a:t>
            </a:r>
          </a:p>
          <a:p>
            <a:r>
              <a:rPr lang="en-GB" sz="1900" b="0" i="0" u="none" strike="noStrike" dirty="0">
                <a:effectLst/>
                <a:latin typeface="+mj-lt"/>
              </a:rPr>
              <a:t>Reduction of </a:t>
            </a:r>
            <a:r>
              <a:rPr lang="en-GB" sz="1900" dirty="0">
                <a:effectLst/>
                <a:latin typeface="+mj-lt"/>
              </a:rPr>
              <a:t>branches to explore</a:t>
            </a:r>
          </a:p>
          <a:p>
            <a:r>
              <a:rPr lang="en-GB" sz="1900" b="0" i="0" u="none" strike="noStrike" dirty="0">
                <a:effectLst/>
                <a:latin typeface="+mj-lt"/>
              </a:rPr>
              <a:t>Exploiting the fact that node in a branch is worse than previous evaluations</a:t>
            </a:r>
          </a:p>
          <a:p>
            <a:pPr lvl="1"/>
            <a:r>
              <a:rPr lang="en-GB" sz="1700" dirty="0">
                <a:effectLst/>
                <a:latin typeface="+mj-lt"/>
              </a:rPr>
              <a:t>Cutting of branches in sub-tree</a:t>
            </a:r>
          </a:p>
          <a:p>
            <a:pPr lvl="1"/>
            <a:r>
              <a:rPr lang="en-GB" sz="1700" b="0" i="0" u="none" strike="noStrike" dirty="0" err="1">
                <a:effectLst/>
                <a:latin typeface="+mj-lt"/>
              </a:rPr>
              <a:t>Cutted</a:t>
            </a:r>
            <a:r>
              <a:rPr lang="en-GB" sz="1700" b="0" i="0" u="none" strike="noStrike" dirty="0">
                <a:effectLst/>
                <a:latin typeface="+mj-lt"/>
              </a:rPr>
              <a:t> branches won’t be explored</a:t>
            </a:r>
          </a:p>
          <a:p>
            <a:r>
              <a:rPr lang="en-GB" sz="1900" dirty="0">
                <a:effectLst/>
                <a:latin typeface="+mj-lt"/>
              </a:rPr>
              <a:t>Memory usage improved, especially when large branching factors</a:t>
            </a:r>
            <a:endParaRPr lang="en-GB" sz="1900" b="0" i="0" u="none" strike="noStrike" dirty="0">
              <a:effectLst/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3349-3100-9BCC-0F46-64A8D89C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FEUP - Mestrado em Engenharia e Ciência de Dados - Artificial Intelligence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BDF10-A114-FC17-398E-36B1136C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494338"/>
            <a:ext cx="3976788" cy="354928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5901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F209-4653-9D67-685B-524BA548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 dirty="0"/>
              <a:t>Halma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CBAE-7FDF-1BCD-2F8C-903CC9926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028825"/>
            <a:ext cx="6573684" cy="3854450"/>
          </a:xfrm>
        </p:spPr>
        <p:txBody>
          <a:bodyPr anchor="t">
            <a:normAutofit/>
          </a:bodyPr>
          <a:lstStyle/>
          <a:p>
            <a:r>
              <a:rPr lang="en-GB" b="0" i="0" u="none" strike="noStrike" dirty="0">
                <a:effectLst/>
                <a:latin typeface="+mj-lt"/>
              </a:rPr>
              <a:t>Two or four player </a:t>
            </a:r>
            <a:r>
              <a:rPr lang="en-GB" dirty="0">
                <a:effectLst/>
                <a:latin typeface="+mj-lt"/>
              </a:rPr>
              <a:t>strategy </a:t>
            </a:r>
            <a:r>
              <a:rPr lang="en-GB" b="0" i="0" u="none" strike="noStrike" dirty="0">
                <a:effectLst/>
                <a:latin typeface="+mj-lt"/>
              </a:rPr>
              <a:t>board game</a:t>
            </a:r>
          </a:p>
          <a:p>
            <a:r>
              <a:rPr lang="en-GB" dirty="0">
                <a:effectLst/>
                <a:latin typeface="+mj-lt"/>
              </a:rPr>
              <a:t>16x16 </a:t>
            </a:r>
            <a:r>
              <a:rPr lang="en-GB" dirty="0" err="1">
                <a:effectLst/>
                <a:latin typeface="+mj-lt"/>
              </a:rPr>
              <a:t>Chekerboard</a:t>
            </a:r>
            <a:endParaRPr lang="en-GB" dirty="0">
              <a:effectLst/>
              <a:latin typeface="+mj-lt"/>
            </a:endParaRPr>
          </a:p>
          <a:p>
            <a:r>
              <a:rPr lang="en-GB" b="0" i="0" u="none" strike="noStrike" dirty="0">
                <a:effectLst/>
                <a:latin typeface="+mj-lt"/>
              </a:rPr>
              <a:t>Two player: 19 pieces</a:t>
            </a:r>
          </a:p>
          <a:p>
            <a:r>
              <a:rPr lang="en-GB" dirty="0">
                <a:effectLst/>
                <a:latin typeface="+mj-lt"/>
              </a:rPr>
              <a:t>Four player: 13 pieces</a:t>
            </a:r>
            <a:endParaRPr lang="en-GB" b="0" i="0" u="none" strike="noStrike" dirty="0">
              <a:effectLst/>
              <a:latin typeface="+mj-lt"/>
            </a:endParaRPr>
          </a:p>
          <a:p>
            <a:r>
              <a:rPr lang="en-GB" b="0" i="0" u="none" strike="noStrike" dirty="0">
                <a:effectLst/>
                <a:latin typeface="+mj-lt"/>
              </a:rPr>
              <a:t>Goal: move all own pieces into “homebase” – opposite corner</a:t>
            </a:r>
          </a:p>
          <a:p>
            <a:r>
              <a:rPr lang="en-GB" dirty="0">
                <a:effectLst/>
                <a:latin typeface="+mj-lt"/>
              </a:rPr>
              <a:t>No captures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A3A20-2BAE-B9AD-1D4A-72945574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FEUP - Mestrado em Engenharia e Ciência de Dados - Artificial Intelligence</a:t>
            </a:r>
          </a:p>
        </p:txBody>
      </p:sp>
      <p:pic>
        <p:nvPicPr>
          <p:cNvPr id="8" name="Picture 7" descr="A picture containing cosmetic&#10;&#10;Description automatically generated">
            <a:extLst>
              <a:ext uri="{FF2B5EF4-FFF2-40B4-BE49-F238E27FC236}">
                <a16:creationId xmlns:a16="http://schemas.microsoft.com/office/drawing/2014/main" id="{02BC8E1A-7F8C-FA8B-DF11-E8BED00D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3293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20C0-DD5D-CD94-A6CE-3168A795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Rulebook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9482-9673-DF5A-7A87-9E6B831A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957388"/>
            <a:ext cx="3643674" cy="3925887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800" b="0" i="0" u="none" strike="noStrike" dirty="0">
                <a:effectLst/>
                <a:latin typeface="+mj-lt"/>
              </a:rPr>
              <a:t>Moves: </a:t>
            </a:r>
          </a:p>
          <a:p>
            <a:pPr lvl="1">
              <a:lnSpc>
                <a:spcPct val="90000"/>
              </a:lnSpc>
            </a:pPr>
            <a:r>
              <a:rPr lang="en-GB" sz="1600" dirty="0">
                <a:effectLst/>
                <a:latin typeface="+mj-lt"/>
              </a:rPr>
              <a:t>Move to adjacent free square – turn terminates</a:t>
            </a:r>
          </a:p>
          <a:p>
            <a:pPr lvl="1">
              <a:lnSpc>
                <a:spcPct val="90000"/>
              </a:lnSpc>
            </a:pPr>
            <a:r>
              <a:rPr lang="en-GB" sz="1600" dirty="0">
                <a:effectLst/>
                <a:latin typeface="+mj-lt"/>
              </a:rPr>
              <a:t>Jump over own or opponents piece</a:t>
            </a:r>
          </a:p>
          <a:p>
            <a:pPr lvl="1">
              <a:lnSpc>
                <a:spcPct val="90000"/>
              </a:lnSpc>
            </a:pPr>
            <a:r>
              <a:rPr lang="en-GB" sz="1600" dirty="0">
                <a:effectLst/>
                <a:latin typeface="+mj-lt"/>
              </a:rPr>
              <a:t>Consecutive jumps allowed</a:t>
            </a:r>
          </a:p>
          <a:p>
            <a:pPr>
              <a:lnSpc>
                <a:spcPct val="90000"/>
              </a:lnSpc>
            </a:pPr>
            <a:r>
              <a:rPr lang="en-GB" sz="1800" dirty="0">
                <a:effectLst/>
                <a:latin typeface="+mj-lt"/>
              </a:rPr>
              <a:t>Once a piece inside homebase it can not leave but move inside</a:t>
            </a:r>
          </a:p>
          <a:p>
            <a:pPr>
              <a:lnSpc>
                <a:spcPct val="90000"/>
              </a:lnSpc>
            </a:pPr>
            <a:r>
              <a:rPr lang="en-GB" sz="1800" dirty="0">
                <a:effectLst/>
                <a:latin typeface="+mj-lt"/>
              </a:rPr>
              <a:t>In AI: building of search trees without cycling </a:t>
            </a:r>
          </a:p>
          <a:p>
            <a:pPr>
              <a:lnSpc>
                <a:spcPct val="90000"/>
              </a:lnSpc>
            </a:pPr>
            <a:r>
              <a:rPr lang="en-GB" sz="1800" dirty="0">
                <a:effectLst/>
                <a:latin typeface="+mj-lt"/>
              </a:rPr>
              <a:t>Large search space</a:t>
            </a:r>
          </a:p>
          <a:p>
            <a:pPr>
              <a:lnSpc>
                <a:spcPct val="90000"/>
              </a:lnSpc>
            </a:pPr>
            <a:r>
              <a:rPr lang="en-GB" sz="1800" dirty="0">
                <a:effectLst/>
                <a:latin typeface="+mj-lt"/>
              </a:rPr>
              <a:t>Approx. 10^50 possible positions</a:t>
            </a:r>
          </a:p>
          <a:p>
            <a:pPr lvl="1">
              <a:lnSpc>
                <a:spcPct val="90000"/>
              </a:lnSpc>
            </a:pPr>
            <a:endParaRPr lang="en-P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3A6D-0ACA-8652-CB13-8C54F782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FEUP - Mestrado em Engenharia e Ciência de Dados - Artificial Intelligence</a:t>
            </a:r>
          </a:p>
        </p:txBody>
      </p:sp>
      <p:pic>
        <p:nvPicPr>
          <p:cNvPr id="6" name="Picture 5" descr="A picture containing shoji, building, crossword puzzle, metal&#10;&#10;Description automatically generated">
            <a:extLst>
              <a:ext uri="{FF2B5EF4-FFF2-40B4-BE49-F238E27FC236}">
                <a16:creationId xmlns:a16="http://schemas.microsoft.com/office/drawing/2014/main" id="{31B08A4C-DA5C-02CB-624D-6258E9C1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994" y="1712737"/>
            <a:ext cx="6916633" cy="311248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295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5AB8-5F73-3BD4-9BCA-027D8994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T"/>
              <a:t>State representation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C6AFA-CB26-8736-B6BD-F6812AE9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sz="2000" dirty="0" err="1"/>
              <a:t>Full</a:t>
            </a:r>
            <a:r>
              <a:rPr lang="de-DE" sz="2000" dirty="0"/>
              <a:t> </a:t>
            </a:r>
            <a:r>
              <a:rPr lang="de-DE" sz="2000" dirty="0" err="1"/>
              <a:t>board</a:t>
            </a:r>
            <a:r>
              <a:rPr lang="de-DE" sz="2000" dirty="0"/>
              <a:t> </a:t>
            </a:r>
            <a:r>
              <a:rPr lang="de-DE" sz="2000" dirty="0" err="1"/>
              <a:t>state</a:t>
            </a:r>
            <a:r>
              <a:rPr lang="de-DE" sz="2000" dirty="0"/>
              <a:t> </a:t>
            </a:r>
            <a:r>
              <a:rPr lang="de-DE" sz="2000" dirty="0" err="1"/>
              <a:t>representation</a:t>
            </a:r>
            <a:r>
              <a:rPr lang="de-DE" sz="2000" dirty="0"/>
              <a:t> (</a:t>
            </a:r>
            <a:r>
              <a:rPr lang="de-DE" sz="2000" dirty="0" err="1"/>
              <a:t>Rows</a:t>
            </a:r>
            <a:r>
              <a:rPr lang="de-DE" sz="2000" dirty="0"/>
              <a:t>, Columns..)</a:t>
            </a:r>
          </a:p>
          <a:p>
            <a:pPr lvl="1"/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pPr lvl="1"/>
            <a:r>
              <a:rPr lang="de-DE" sz="2000" dirty="0" err="1"/>
              <a:t>token</a:t>
            </a:r>
            <a:r>
              <a:rPr lang="de-DE" sz="2000" dirty="0"/>
              <a:t> </a:t>
            </a:r>
            <a:r>
              <a:rPr lang="de-DE" sz="2000" dirty="0" err="1"/>
              <a:t>index</a:t>
            </a:r>
            <a:r>
              <a:rPr lang="de-DE" sz="2000" dirty="0"/>
              <a:t> </a:t>
            </a:r>
            <a:r>
              <a:rPr lang="de-DE" sz="2000" dirty="0" err="1"/>
              <a:t>representation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36F3-74BE-45D9-FAF9-1CD4D1D3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FEUP - Mestrado em Engenharia e Ciência de Dados - Artificial Intelligence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145B6-F2EB-AF24-4845-76F64F44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818" y="2044995"/>
            <a:ext cx="3976788" cy="231615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179FC5-E140-0B86-A7D9-AB020F27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370" y="4837664"/>
            <a:ext cx="6573684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3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E7560-71DD-AB70-BC21-292C305E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643377-6B75-9D88-A8CC-2A97C5A4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Single Move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square</a:t>
            </a:r>
            <a:endParaRPr lang="de-DE" dirty="0"/>
          </a:p>
          <a:p>
            <a:pPr lvl="1"/>
            <a:r>
              <a:rPr lang="de-DE" dirty="0" err="1"/>
              <a:t>Precondition</a:t>
            </a:r>
            <a:r>
              <a:rPr lang="de-DE" dirty="0"/>
              <a:t>: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, Not </a:t>
            </a:r>
            <a:r>
              <a:rPr lang="de-DE" dirty="0" err="1"/>
              <a:t>moving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homebase</a:t>
            </a:r>
            <a:endParaRPr lang="de-DE" dirty="0"/>
          </a:p>
          <a:p>
            <a:pPr lvl="1"/>
            <a:r>
              <a:rPr lang="de-DE" dirty="0" err="1"/>
              <a:t>Cost</a:t>
            </a:r>
            <a:r>
              <a:rPr lang="de-DE" dirty="0"/>
              <a:t>: Moves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rewarded</a:t>
            </a:r>
            <a:r>
              <a:rPr lang="de-DE" dirty="0"/>
              <a:t> in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Jumps and jump-</a:t>
            </a:r>
            <a:r>
              <a:rPr lang="de-DE" dirty="0" err="1"/>
              <a:t>sequences</a:t>
            </a:r>
            <a:endParaRPr lang="de-DE" dirty="0"/>
          </a:p>
          <a:p>
            <a:pPr lvl="1"/>
            <a:r>
              <a:rPr lang="de-DE" dirty="0" err="1"/>
              <a:t>Precondition</a:t>
            </a:r>
            <a:r>
              <a:rPr lang="de-DE" dirty="0"/>
              <a:t>: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r>
              <a:rPr lang="de-DE" dirty="0"/>
              <a:t>, </a:t>
            </a:r>
            <a:r>
              <a:rPr lang="de-DE" dirty="0" err="1"/>
              <a:t>square</a:t>
            </a:r>
            <a:r>
              <a:rPr lang="de-DE" dirty="0"/>
              <a:t> on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free</a:t>
            </a:r>
            <a:endParaRPr lang="de-DE" dirty="0"/>
          </a:p>
          <a:p>
            <a:pPr lvl="1"/>
            <a:r>
              <a:rPr lang="de-DE" dirty="0" err="1"/>
              <a:t>Cost</a:t>
            </a:r>
            <a:r>
              <a:rPr lang="de-DE" dirty="0"/>
              <a:t>: Moves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rewarded</a:t>
            </a:r>
            <a:r>
              <a:rPr lang="de-DE" dirty="0"/>
              <a:t> in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DB6C9B-CDD7-F2E7-E6AF-E415670F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FEUP - Mestrado em Engenharia e Ciência de Dados -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89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853</Words>
  <Application>Microsoft Macintosh PowerPoint</Application>
  <PresentationFormat>Breitbild</PresentationFormat>
  <Paragraphs>127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Mesh</vt:lpstr>
      <vt:lpstr>Adversarial Search Methods for Two-Player Board Games </vt:lpstr>
      <vt:lpstr>Agenda</vt:lpstr>
      <vt:lpstr>Adversarial Search</vt:lpstr>
      <vt:lpstr>Minimax algorithm</vt:lpstr>
      <vt:lpstr>Alpha-beta cuts</vt:lpstr>
      <vt:lpstr>Halma game</vt:lpstr>
      <vt:lpstr>Rulebook</vt:lpstr>
      <vt:lpstr>State representation</vt:lpstr>
      <vt:lpstr>Operators</vt:lpstr>
      <vt:lpstr>Evaluation functions</vt:lpstr>
      <vt:lpstr>Evaluation function description</vt:lpstr>
      <vt:lpstr>Game Implementation</vt:lpstr>
      <vt:lpstr>Human interface instructions</vt:lpstr>
      <vt:lpstr>Result analysis</vt:lpstr>
      <vt:lpstr>Result analysis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Search Methods for Two-Player Board Games </dc:title>
  <dc:creator>Vasco Rocha Bartolomeu</dc:creator>
  <cp:lastModifiedBy>Nikolas Ivakko</cp:lastModifiedBy>
  <cp:revision>4</cp:revision>
  <dcterms:created xsi:type="dcterms:W3CDTF">2023-03-02T14:20:19Z</dcterms:created>
  <dcterms:modified xsi:type="dcterms:W3CDTF">2023-03-02T21:59:41Z</dcterms:modified>
</cp:coreProperties>
</file>